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66" r:id="rId4"/>
    <p:sldId id="275" r:id="rId5"/>
    <p:sldId id="280" r:id="rId6"/>
    <p:sldId id="282" r:id="rId7"/>
    <p:sldId id="295" r:id="rId8"/>
    <p:sldId id="296" r:id="rId9"/>
    <p:sldId id="292" r:id="rId10"/>
    <p:sldId id="271" r:id="rId11"/>
    <p:sldId id="281" r:id="rId12"/>
    <p:sldId id="287" r:id="rId13"/>
    <p:sldId id="289" r:id="rId14"/>
    <p:sldId id="286" r:id="rId15"/>
    <p:sldId id="272" r:id="rId16"/>
    <p:sldId id="291" r:id="rId17"/>
    <p:sldId id="297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6AF192-AEFD-42BB-9DCE-8CA7EA0FC009}" v="1" dt="2025-11-16T10:48:25.1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Forsch" userId="ee5d4d38a2f5420b" providerId="LiveId" clId="{0BA6C007-2697-45BD-91D4-835BC2E9ED60}"/>
    <pc:docChg chg="custSel modSld">
      <pc:chgData name="Johan Forsch" userId="ee5d4d38a2f5420b" providerId="LiveId" clId="{0BA6C007-2697-45BD-91D4-835BC2E9ED60}" dt="2025-11-16T10:55:12.621" v="65" actId="20577"/>
      <pc:docMkLst>
        <pc:docMk/>
      </pc:docMkLst>
      <pc:sldChg chg="modSp mod">
        <pc:chgData name="Johan Forsch" userId="ee5d4d38a2f5420b" providerId="LiveId" clId="{0BA6C007-2697-45BD-91D4-835BC2E9ED60}" dt="2025-11-16T10:55:12.621" v="65" actId="20577"/>
        <pc:sldMkLst>
          <pc:docMk/>
          <pc:sldMk cId="0" sldId="297"/>
        </pc:sldMkLst>
        <pc:spChg chg="mod">
          <ac:chgData name="Johan Forsch" userId="ee5d4d38a2f5420b" providerId="LiveId" clId="{0BA6C007-2697-45BD-91D4-835BC2E9ED60}" dt="2025-11-16T10:55:12.621" v="65" actId="20577"/>
          <ac:spMkLst>
            <pc:docMk/>
            <pc:sldMk cId="0" sldId="297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0F464-016B-4A8B-B1FB-A8362030F888}" type="datetimeFigureOut">
              <a:rPr lang="nl-NL" smtClean="0"/>
              <a:pPr/>
              <a:t>16-11-2025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B1247-BB28-42FC-BF0E-751D4835A3A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dreigdopenlandschap.nl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1560" y="620688"/>
            <a:ext cx="770485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/>
              <a:t>Algemene Ledenvergadering - 14 november 2025</a:t>
            </a:r>
          </a:p>
          <a:p>
            <a:pPr algn="ctr"/>
            <a:endParaRPr lang="nl-NL" sz="2400" dirty="0"/>
          </a:p>
          <a:p>
            <a:pPr algn="ctr"/>
            <a:br>
              <a:rPr lang="nl-NL" sz="4800" dirty="0"/>
            </a:br>
            <a:endParaRPr lang="nl-NL" sz="4800" dirty="0"/>
          </a:p>
          <a:p>
            <a:pPr algn="ctr"/>
            <a:endParaRPr lang="nl-NL" sz="4800" dirty="0"/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sz="4800" b="1" dirty="0">
                <a:solidFill>
                  <a:schemeClr val="accent1">
                    <a:lumMod val="75000"/>
                  </a:schemeClr>
                </a:solidFill>
              </a:rPr>
              <a:t>WINDTURBINES?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9272" t="26900" r="41238" b="53150"/>
          <a:stretch>
            <a:fillRect/>
          </a:stretch>
        </p:blipFill>
        <p:spPr bwMode="auto">
          <a:xfrm>
            <a:off x="2699792" y="1484784"/>
            <a:ext cx="2908494" cy="167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9984" t="29000" r="18204" b="41600"/>
          <a:stretch>
            <a:fillRect/>
          </a:stretch>
        </p:blipFill>
        <p:spPr bwMode="auto">
          <a:xfrm>
            <a:off x="539552" y="3573016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69984" t="29000" r="18204" b="41600"/>
          <a:stretch>
            <a:fillRect/>
          </a:stretch>
        </p:blipFill>
        <p:spPr bwMode="auto">
          <a:xfrm>
            <a:off x="6876256" y="3573016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Provincie: 11 zoeklocaties </a:t>
            </a:r>
            <a:br>
              <a:rPr lang="nl-NL" dirty="0"/>
            </a:br>
            <a:r>
              <a:rPr lang="nl-NL" dirty="0"/>
              <a:t>voor 67 windturbines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07504" y="1916832"/>
          <a:ext cx="6096000" cy="435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0256">
                <a:tc>
                  <a:txBody>
                    <a:bodyPr/>
                    <a:lstStyle/>
                    <a:p>
                      <a:r>
                        <a:rPr lang="nl-NL" dirty="0"/>
                        <a:t>1. Kaag en Braassem - Wassenaarsche polder</a:t>
                      </a:r>
                    </a:p>
                    <a:p>
                      <a:r>
                        <a:rPr lang="nl-NL" dirty="0"/>
                        <a:t>2. Kaag en Braassem - polder Vierambacht</a:t>
                      </a:r>
                    </a:p>
                    <a:p>
                      <a:r>
                        <a:rPr lang="nl-NL" dirty="0"/>
                        <a:t>3. Nieuwkoop - polder Nieuwkoop</a:t>
                      </a:r>
                    </a:p>
                    <a:p>
                      <a:r>
                        <a:rPr lang="nl-NL" dirty="0"/>
                        <a:t>4. Alphen aan den Rijn - polder </a:t>
                      </a:r>
                      <a:r>
                        <a:rPr lang="nl-NL" dirty="0" err="1"/>
                        <a:t>Groenendijk</a:t>
                      </a:r>
                      <a:r>
                        <a:rPr lang="nl-NL" dirty="0"/>
                        <a:t>, N11</a:t>
                      </a:r>
                    </a:p>
                    <a:p>
                      <a:r>
                        <a:rPr lang="nl-NL" dirty="0"/>
                        <a:t>5. Alphen aan den Rijn en Bodegraven - polder Steekt en binnenpolder, N11</a:t>
                      </a:r>
                    </a:p>
                    <a:p>
                      <a:r>
                        <a:rPr lang="nl-NL" dirty="0"/>
                        <a:t>6. </a:t>
                      </a:r>
                      <a:r>
                        <a:rPr lang="nl-NL" dirty="0" err="1"/>
                        <a:t>Waddinxveen</a:t>
                      </a:r>
                      <a:r>
                        <a:rPr lang="nl-NL" dirty="0"/>
                        <a:t> - </a:t>
                      </a:r>
                      <a:r>
                        <a:rPr lang="nl-NL" dirty="0" err="1"/>
                        <a:t>Achterofsche</a:t>
                      </a:r>
                      <a:r>
                        <a:rPr lang="nl-NL" dirty="0"/>
                        <a:t> polder</a:t>
                      </a:r>
                    </a:p>
                    <a:p>
                      <a:r>
                        <a:rPr lang="nl-NL" dirty="0"/>
                        <a:t>7. </a:t>
                      </a:r>
                      <a:r>
                        <a:rPr lang="nl-NL" dirty="0" err="1"/>
                        <a:t>Krimpenerwaard</a:t>
                      </a:r>
                      <a:r>
                        <a:rPr lang="nl-NL" dirty="0"/>
                        <a:t> - </a:t>
                      </a:r>
                      <a:r>
                        <a:rPr lang="nl-NL" dirty="0" err="1"/>
                        <a:t>Roozendaalsche</a:t>
                      </a:r>
                      <a:r>
                        <a:rPr lang="nl-NL" dirty="0"/>
                        <a:t> polder</a:t>
                      </a:r>
                    </a:p>
                    <a:p>
                      <a:r>
                        <a:rPr lang="nl-NL" dirty="0"/>
                        <a:t>8. </a:t>
                      </a:r>
                      <a:r>
                        <a:rPr lang="nl-NL" dirty="0" err="1"/>
                        <a:t>Krimpenerwaard</a:t>
                      </a:r>
                      <a:r>
                        <a:rPr lang="nl-NL" dirty="0"/>
                        <a:t> - </a:t>
                      </a:r>
                      <a:r>
                        <a:rPr lang="nl-NL" dirty="0" err="1"/>
                        <a:t>Lekkerkerksche</a:t>
                      </a:r>
                      <a:r>
                        <a:rPr lang="nl-NL" dirty="0"/>
                        <a:t> Boezem</a:t>
                      </a:r>
                    </a:p>
                    <a:p>
                      <a:r>
                        <a:rPr lang="nl-NL" dirty="0"/>
                        <a:t>9. Alphen aan den Rijn en </a:t>
                      </a:r>
                      <a:r>
                        <a:rPr lang="nl-NL" dirty="0" err="1"/>
                        <a:t>Zoeterwoude</a:t>
                      </a:r>
                      <a:r>
                        <a:rPr lang="nl-NL" dirty="0"/>
                        <a:t> - </a:t>
                      </a:r>
                      <a:r>
                        <a:rPr lang="nl-NL" dirty="0" err="1"/>
                        <a:t>Benthuizerpolder</a:t>
                      </a:r>
                      <a:endParaRPr lang="nl-NL" dirty="0"/>
                    </a:p>
                    <a:p>
                      <a:r>
                        <a:rPr lang="nl-NL" dirty="0"/>
                        <a:t>10. Alphen aan den Rijn - </a:t>
                      </a:r>
                      <a:r>
                        <a:rPr lang="nl-NL" dirty="0" err="1"/>
                        <a:t>Hazerswoudse</a:t>
                      </a:r>
                      <a:r>
                        <a:rPr lang="nl-NL" dirty="0"/>
                        <a:t> Droogmakerij</a:t>
                      </a:r>
                    </a:p>
                    <a:p>
                      <a:r>
                        <a:rPr lang="nl-NL" dirty="0"/>
                        <a:t>12. Bodegraven - </a:t>
                      </a:r>
                      <a:r>
                        <a:rPr lang="nl-NL" dirty="0" err="1"/>
                        <a:t>Weijland</a:t>
                      </a:r>
                      <a:r>
                        <a:rPr lang="nl-NL" dirty="0"/>
                        <a:t> en de </a:t>
                      </a:r>
                      <a:r>
                        <a:rPr lang="nl-NL" dirty="0" err="1"/>
                        <a:t>Bree</a:t>
                      </a:r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805" r="24946"/>
          <a:stretch>
            <a:fillRect/>
          </a:stretch>
        </p:blipFill>
        <p:spPr bwMode="auto">
          <a:xfrm>
            <a:off x="4932040" y="1916832"/>
            <a:ext cx="3612454" cy="420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Provincie: 3 zoeklocaties bij ons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53" t="15910" r="20197" b="18209"/>
          <a:stretch>
            <a:fillRect/>
          </a:stretch>
        </p:blipFill>
        <p:spPr bwMode="auto">
          <a:xfrm>
            <a:off x="1187624" y="1628800"/>
            <a:ext cx="669674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Windturbines op boerenerven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Huidige situatie: ashoogte 15 m toegestaan</a:t>
            </a:r>
          </a:p>
          <a:p>
            <a:r>
              <a:rPr lang="nl-NL" sz="2800" dirty="0"/>
              <a:t>Voorstel provincie: ashoogte 30 m toestaan</a:t>
            </a:r>
          </a:p>
          <a:p>
            <a:r>
              <a:rPr lang="nl-NL" sz="2800" dirty="0"/>
              <a:t>Eerst ecologisch onderzoek (vogels, vleermuizen)</a:t>
            </a:r>
          </a:p>
          <a:p>
            <a:r>
              <a:rPr lang="nl-NL" sz="2800" dirty="0"/>
              <a:t>Moet passen in het landschap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3424" t="33935" r="13635" b="43078"/>
          <a:stretch>
            <a:fillRect/>
          </a:stretch>
        </p:blipFill>
        <p:spPr bwMode="auto">
          <a:xfrm>
            <a:off x="2987824" y="3861048"/>
            <a:ext cx="4866722" cy="274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Hoe verder met de Omgevingsvisie van de gemeente Kaag en Braassem?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nl-NL" dirty="0"/>
          </a:p>
          <a:p>
            <a:r>
              <a:rPr lang="nl-NL" sz="2800" dirty="0"/>
              <a:t>Op 1 december: </a:t>
            </a:r>
            <a:r>
              <a:rPr lang="nl-NL" sz="2800" b="1" dirty="0"/>
              <a:t>Beantwoording Zienswijzen</a:t>
            </a:r>
          </a:p>
          <a:p>
            <a:r>
              <a:rPr lang="nl-NL" sz="2800" dirty="0"/>
              <a:t>Op 15 december: </a:t>
            </a:r>
            <a:r>
              <a:rPr lang="nl-NL" sz="2800" b="1" dirty="0"/>
              <a:t>Besluit</a:t>
            </a:r>
            <a:r>
              <a:rPr lang="nl-NL" sz="2800" dirty="0"/>
              <a:t> door gemeenteraad</a:t>
            </a:r>
          </a:p>
          <a:p>
            <a:r>
              <a:rPr lang="nl-NL" sz="2800" dirty="0"/>
              <a:t>Motie gemeenteraad: geen zoeklocaties (10 tegen 9)</a:t>
            </a:r>
          </a:p>
          <a:p>
            <a:r>
              <a:rPr lang="nl-NL" sz="2800" dirty="0"/>
              <a:t>B&amp;W wil motie niet uitvoeren</a:t>
            </a:r>
          </a:p>
          <a:p>
            <a:r>
              <a:rPr lang="nl-NL" sz="2800" dirty="0"/>
              <a:t>18 maart 2026: gemeenteraadsverkiezingen</a:t>
            </a:r>
          </a:p>
          <a:p>
            <a:r>
              <a:rPr lang="nl-NL" sz="2800" dirty="0"/>
              <a:t>Onduidelijkheid blijft tot provincie heeft besloten</a:t>
            </a:r>
          </a:p>
          <a:p>
            <a:endParaRPr lang="nl-NL" sz="2800" dirty="0"/>
          </a:p>
          <a:p>
            <a:pPr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Hoe verder in de regio?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400" dirty="0"/>
              <a:t>Gemeenten Kaag en Braassem, Nieuwkoop en Alphen aan den Rijn: </a:t>
            </a:r>
            <a:r>
              <a:rPr lang="nl-NL" sz="2400" b="1" dirty="0"/>
              <a:t>NEE</a:t>
            </a:r>
            <a:r>
              <a:rPr lang="nl-NL" sz="2400" dirty="0"/>
              <a:t> tegen provincie</a:t>
            </a:r>
          </a:p>
          <a:p>
            <a:endParaRPr lang="nl-NL" sz="2400" dirty="0"/>
          </a:p>
          <a:p>
            <a:r>
              <a:rPr lang="nl-NL" sz="2400" dirty="0"/>
              <a:t>Drie dorpsraden: </a:t>
            </a:r>
            <a:r>
              <a:rPr lang="nl-NL" sz="2400" b="1" dirty="0"/>
              <a:t>NEE </a:t>
            </a:r>
            <a:r>
              <a:rPr lang="nl-NL" sz="2400" dirty="0"/>
              <a:t>tegen provincie</a:t>
            </a:r>
          </a:p>
          <a:p>
            <a:pPr>
              <a:buNone/>
            </a:pPr>
            <a:endParaRPr lang="nl-NL" sz="2400" dirty="0"/>
          </a:p>
          <a:p>
            <a:r>
              <a:rPr lang="nl-NL" sz="2400" dirty="0"/>
              <a:t>Regio Holland Rijnland: </a:t>
            </a:r>
            <a:r>
              <a:rPr lang="nl-NL" sz="2400" b="1" dirty="0"/>
              <a:t>NEE</a:t>
            </a:r>
            <a:r>
              <a:rPr lang="nl-NL" sz="2400" dirty="0"/>
              <a:t> tegen provincie</a:t>
            </a:r>
          </a:p>
          <a:p>
            <a:endParaRPr lang="nl-NL" sz="2400" dirty="0"/>
          </a:p>
          <a:p>
            <a:r>
              <a:rPr lang="nl-NL" sz="2400" dirty="0"/>
              <a:t>Regio Holland Rijnland: </a:t>
            </a:r>
            <a:r>
              <a:rPr lang="nl-NL" sz="2400" b="1" dirty="0"/>
              <a:t>HERIJKING</a:t>
            </a:r>
            <a:r>
              <a:rPr lang="nl-NL" sz="2400" dirty="0"/>
              <a:t> ambities, dus minder windturbines</a:t>
            </a:r>
          </a:p>
          <a:p>
            <a:endParaRPr lang="nl-NL" sz="2400" dirty="0"/>
          </a:p>
          <a:p>
            <a:pPr algn="ctr">
              <a:buNone/>
            </a:pPr>
            <a:r>
              <a:rPr lang="nl-NL" sz="2400" b="1" dirty="0"/>
              <a:t>GEEN DRAAGVLAK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Hoe verder met Herziening 2025 </a:t>
            </a:r>
            <a:br>
              <a:rPr lang="nl-NL" dirty="0"/>
            </a:br>
            <a:r>
              <a:rPr lang="nl-NL" dirty="0"/>
              <a:t>Omgevingsbeleid Zuid-Holland?</a:t>
            </a:r>
            <a:br>
              <a:rPr lang="nl-NL" b="1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nl-NL" dirty="0"/>
          </a:p>
          <a:p>
            <a:r>
              <a:rPr lang="nl-NL" sz="2400" dirty="0"/>
              <a:t>Ontwerpbesluit ter inzage:  4 november t/m 15 december; </a:t>
            </a:r>
            <a:r>
              <a:rPr lang="nl-NL" sz="2400" b="1" dirty="0"/>
              <a:t>zienswijzen</a:t>
            </a:r>
            <a:r>
              <a:rPr lang="nl-NL" sz="2400" dirty="0"/>
              <a:t> en inspraak</a:t>
            </a:r>
          </a:p>
          <a:p>
            <a:pPr>
              <a:buNone/>
            </a:pPr>
            <a:endParaRPr lang="nl-NL" sz="2400" dirty="0"/>
          </a:p>
          <a:p>
            <a:r>
              <a:rPr lang="nl-NL" sz="2400" b="1" dirty="0"/>
              <a:t>Besluit door Provinciale Staten: 2</a:t>
            </a:r>
            <a:r>
              <a:rPr lang="nl-NL" sz="2400" b="1" baseline="30000" dirty="0"/>
              <a:t>e</a:t>
            </a:r>
            <a:r>
              <a:rPr lang="nl-NL" sz="2400" b="1" dirty="0"/>
              <a:t> kwartaal 2026 (juni)</a:t>
            </a:r>
          </a:p>
          <a:p>
            <a:pPr>
              <a:buNone/>
            </a:pPr>
            <a:endParaRPr lang="nl-NL" sz="2400" dirty="0"/>
          </a:p>
          <a:p>
            <a:r>
              <a:rPr lang="nl-NL" sz="2400" dirty="0"/>
              <a:t>Daarna uitwerking van voorgestelde gebieden tot concrete locaties</a:t>
            </a:r>
          </a:p>
          <a:p>
            <a:endParaRPr lang="nl-NL" sz="2400" dirty="0"/>
          </a:p>
          <a:p>
            <a:r>
              <a:rPr lang="nl-NL" sz="2400" dirty="0"/>
              <a:t>Daarna kunnen gemeenten/projectontwikkelaars aan de gang</a:t>
            </a:r>
          </a:p>
          <a:p>
            <a:pPr>
              <a:buNone/>
            </a:pPr>
            <a:endParaRPr lang="nl-NL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nl-NL" dirty="0"/>
          </a:p>
          <a:p>
            <a:r>
              <a:rPr lang="nl-NL" dirty="0"/>
              <a:t>15 december besluit over Omgevingsvisie Kaag en Braassem</a:t>
            </a:r>
          </a:p>
          <a:p>
            <a:endParaRPr lang="nl-NL" dirty="0"/>
          </a:p>
          <a:p>
            <a:r>
              <a:rPr lang="nl-NL" dirty="0"/>
              <a:t>Onduidelijkheid over herijking ambities door regio Holland Rijnland</a:t>
            </a:r>
          </a:p>
          <a:p>
            <a:endParaRPr lang="nl-NL" dirty="0"/>
          </a:p>
          <a:p>
            <a:r>
              <a:rPr lang="nl-NL" dirty="0"/>
              <a:t>Juni 2026 provinciaal besluit over zoeklocaties</a:t>
            </a:r>
          </a:p>
          <a:p>
            <a:endParaRPr lang="nl-NL" dirty="0"/>
          </a:p>
          <a:p>
            <a:r>
              <a:rPr lang="nl-NL" dirty="0"/>
              <a:t>En dan duurt het nog geruime tijd voordat er concrete plannen zijn gemaakt en goedgekeurd en gerealiseerd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informatie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3616757" cy="213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1919529" y="3284984"/>
            <a:ext cx="523136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>
                <a:hlinkClick r:id="rId3"/>
              </a:rPr>
              <a:t>www.bedreigdopenlandschap.nl</a:t>
            </a:r>
            <a:endParaRPr lang="nl-NL" sz="2800" dirty="0"/>
          </a:p>
          <a:p>
            <a:pPr algn="ctr"/>
            <a:endParaRPr lang="nl-NL" sz="2800" dirty="0"/>
          </a:p>
          <a:p>
            <a:pPr algn="ctr"/>
            <a:r>
              <a:rPr lang="nl-NL" sz="2800" dirty="0"/>
              <a:t>Op </a:t>
            </a:r>
            <a:r>
              <a:rPr lang="nl-NL" sz="2800" u="sng" dirty="0">
                <a:solidFill>
                  <a:srgbClr val="FF0000"/>
                </a:solidFill>
              </a:rPr>
              <a:t>www.hiergeenwindturbines.nl</a:t>
            </a:r>
          </a:p>
          <a:p>
            <a:pPr algn="ctr"/>
            <a:r>
              <a:rPr lang="nl-NL" sz="2800" dirty="0"/>
              <a:t>staan voorbeelden van zienswijzen</a:t>
            </a:r>
          </a:p>
          <a:p>
            <a:pPr algn="ctr"/>
            <a:r>
              <a:rPr lang="nl-NL" sz="2800" dirty="0"/>
              <a:t>op herziening Omgevingsvisie Z-H </a:t>
            </a:r>
          </a:p>
          <a:p>
            <a:pPr algn="ctr"/>
            <a:r>
              <a:rPr lang="nl-NL" sz="2800" dirty="0"/>
              <a:t>Indienen tot </a:t>
            </a:r>
            <a:r>
              <a:rPr lang="nl-NL" sz="2800"/>
              <a:t>15 december !</a:t>
            </a:r>
            <a:endParaRPr lang="nl-NL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Provincie – Regio - Gemeente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634" t="34043" r="10623" b="24591"/>
          <a:stretch>
            <a:fillRect/>
          </a:stretch>
        </p:blipFill>
        <p:spPr bwMode="auto">
          <a:xfrm>
            <a:off x="827586" y="1340769"/>
            <a:ext cx="2638293" cy="221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62605" t="31100" r="11610" b="33200"/>
          <a:stretch>
            <a:fillRect/>
          </a:stretch>
        </p:blipFill>
        <p:spPr bwMode="auto">
          <a:xfrm>
            <a:off x="5148064" y="1556792"/>
            <a:ext cx="2376643" cy="185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24751" b="15489"/>
          <a:stretch>
            <a:fillRect/>
          </a:stretch>
        </p:blipFill>
        <p:spPr bwMode="auto">
          <a:xfrm>
            <a:off x="1763688" y="3645024"/>
            <a:ext cx="4931676" cy="301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Regionale Energie Strategie – RES</a:t>
            </a:r>
            <a:br>
              <a:rPr lang="nl-NL" dirty="0"/>
            </a:br>
            <a:r>
              <a:rPr lang="nl-NL" dirty="0"/>
              <a:t>Locale Energie Strategie – LES</a:t>
            </a:r>
            <a:br>
              <a:rPr lang="nl-NL" dirty="0"/>
            </a:br>
            <a:r>
              <a:rPr lang="nl-NL" dirty="0"/>
              <a:t>Omgevingsbeleid Zuid-Holland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endParaRPr lang="nl-NL" dirty="0"/>
          </a:p>
          <a:p>
            <a:r>
              <a:rPr lang="nl-NL" b="1" dirty="0"/>
              <a:t>Doelstelling RES 1.0:</a:t>
            </a:r>
            <a:r>
              <a:rPr lang="nl-NL" dirty="0"/>
              <a:t> opwekken van 0,9 </a:t>
            </a:r>
            <a:r>
              <a:rPr lang="nl-NL" dirty="0" err="1"/>
              <a:t>TWh</a:t>
            </a:r>
            <a:r>
              <a:rPr lang="nl-NL" dirty="0"/>
              <a:t> elektriciteit uit zon en wind , voor 2030.</a:t>
            </a:r>
          </a:p>
          <a:p>
            <a:pPr>
              <a:buNone/>
            </a:pPr>
            <a:endParaRPr lang="nl-NL" dirty="0"/>
          </a:p>
          <a:p>
            <a:r>
              <a:rPr lang="nl-NL" b="1" dirty="0"/>
              <a:t>Doelstelling LES:</a:t>
            </a:r>
            <a:r>
              <a:rPr lang="nl-NL" dirty="0"/>
              <a:t> opwekken van 0,09 TWh. </a:t>
            </a:r>
          </a:p>
          <a:p>
            <a:pPr>
              <a:buNone/>
            </a:pPr>
            <a:r>
              <a:rPr lang="nl-NL" dirty="0"/>
              <a:t>	2 windturbines van 5,6 MW – 240 m hoog. </a:t>
            </a:r>
          </a:p>
          <a:p>
            <a:endParaRPr lang="nl-NL" dirty="0"/>
          </a:p>
          <a:p>
            <a:r>
              <a:rPr lang="nl-NL" b="1" dirty="0"/>
              <a:t>Provincie OER &amp; Omgevingsvisie:</a:t>
            </a:r>
          </a:p>
          <a:p>
            <a:pPr>
              <a:buNone/>
            </a:pPr>
            <a:r>
              <a:rPr lang="nl-NL" b="1" dirty="0"/>
              <a:t>	</a:t>
            </a:r>
            <a:r>
              <a:rPr lang="nl-NL" dirty="0"/>
              <a:t>zoektocht naar meer locaties voor windturbines.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 vastgesteld 17 juni 2025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891" t="37225" r="15992" b="5499"/>
          <a:stretch>
            <a:fillRect/>
          </a:stretch>
        </p:blipFill>
        <p:spPr bwMode="auto">
          <a:xfrm>
            <a:off x="1331640" y="1484784"/>
            <a:ext cx="6599086" cy="424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491880" y="54452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LES: 2 windturbines van 5,6 MW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218" t="14319" r="14981" b="23632"/>
          <a:stretch>
            <a:fillRect/>
          </a:stretch>
        </p:blipFill>
        <p:spPr bwMode="auto">
          <a:xfrm>
            <a:off x="1979712" y="1700808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1187624" y="4797152"/>
            <a:ext cx="6662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Voorkeur zoeklocaties:</a:t>
            </a:r>
          </a:p>
          <a:p>
            <a:pPr>
              <a:buFontTx/>
              <a:buChar char="-"/>
            </a:pPr>
            <a:r>
              <a:rPr lang="nl-NL" sz="3200" dirty="0"/>
              <a:t> N 207 Zuid    &gt; Vierambachtspolder</a:t>
            </a:r>
          </a:p>
          <a:p>
            <a:r>
              <a:rPr lang="nl-NL" sz="3200" dirty="0"/>
              <a:t>- N 207 Noord &gt; Wassenaarsche Polder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600" dirty="0"/>
              <a:t>Windturbines langs N 11    &gt;    </a:t>
            </a:r>
            <a:r>
              <a:rPr lang="nl-NL" sz="3600" b="1" dirty="0"/>
              <a:t>125 m</a:t>
            </a:r>
            <a:r>
              <a:rPr lang="nl-NL" sz="3600" dirty="0"/>
              <a:t> hoog</a:t>
            </a:r>
            <a:br>
              <a:rPr lang="nl-NL" sz="3600" dirty="0"/>
            </a:br>
            <a:r>
              <a:rPr lang="nl-NL" sz="3600" dirty="0"/>
              <a:t>Windturbines in de LES       &gt;    </a:t>
            </a:r>
            <a:r>
              <a:rPr lang="nl-NL" sz="3600" b="1" dirty="0"/>
              <a:t>240 m</a:t>
            </a:r>
            <a:r>
              <a:rPr lang="nl-NL" sz="3600" dirty="0"/>
              <a:t> hoog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322" t="20906" r="38781" b="7090"/>
          <a:stretch>
            <a:fillRect/>
          </a:stretch>
        </p:blipFill>
        <p:spPr bwMode="auto">
          <a:xfrm>
            <a:off x="2339752" y="1556792"/>
            <a:ext cx="4752528" cy="438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5,6 MW Windturbine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62" t="21087" r="23028" b="5499"/>
          <a:stretch>
            <a:fillRect/>
          </a:stretch>
        </p:blipFill>
        <p:spPr bwMode="auto">
          <a:xfrm>
            <a:off x="1331640" y="1412776"/>
            <a:ext cx="6264696" cy="46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Rijnsaterwoude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253" t="36565" r="37151" b="22478"/>
          <a:stretch>
            <a:fillRect/>
          </a:stretch>
        </p:blipFill>
        <p:spPr bwMode="auto">
          <a:xfrm>
            <a:off x="539552" y="2204864"/>
            <a:ext cx="79208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wil de provincie?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800" dirty="0"/>
              <a:t>Provincie: regio’s moeten ambities waarmaken</a:t>
            </a:r>
          </a:p>
          <a:p>
            <a:pPr>
              <a:buNone/>
            </a:pPr>
            <a:endParaRPr lang="nl-NL" sz="2800" dirty="0"/>
          </a:p>
          <a:p>
            <a:r>
              <a:rPr lang="nl-NL" sz="2800" dirty="0"/>
              <a:t>Huidig Groene Hartbeleid: onvoldoende ruimte</a:t>
            </a:r>
          </a:p>
          <a:p>
            <a:pPr>
              <a:buNone/>
            </a:pPr>
            <a:endParaRPr lang="nl-NL" sz="2800" dirty="0"/>
          </a:p>
          <a:p>
            <a:r>
              <a:rPr lang="nl-NL" sz="2800" dirty="0"/>
              <a:t>Gedeputeerde Staten: Groene Hart openbreken</a:t>
            </a:r>
          </a:p>
          <a:p>
            <a:pPr>
              <a:buNone/>
            </a:pPr>
            <a:endParaRPr lang="nl-NL" sz="2800" dirty="0"/>
          </a:p>
          <a:p>
            <a:r>
              <a:rPr lang="nl-NL" sz="2800" dirty="0"/>
              <a:t>Veel ongenoegen over communicatie en zoeklocaties</a:t>
            </a:r>
          </a:p>
          <a:p>
            <a:pPr>
              <a:buNone/>
            </a:pPr>
            <a:endParaRPr lang="nl-NL" sz="2800" dirty="0"/>
          </a:p>
          <a:p>
            <a:r>
              <a:rPr lang="nl-NL" sz="2800" dirty="0"/>
              <a:t>Motie Provinciale Staten: Groene Hart beschermen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519</Words>
  <Application>Microsoft Office PowerPoint</Application>
  <PresentationFormat>Diavoorstelling (4:3)</PresentationFormat>
  <Paragraphs>99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Office-thema</vt:lpstr>
      <vt:lpstr>PowerPoint-presentatie</vt:lpstr>
      <vt:lpstr>Provincie – Regio - Gemeente</vt:lpstr>
      <vt:lpstr> Regionale Energie Strategie – RES Locale Energie Strategie – LES Omgevingsbeleid Zuid-Holland </vt:lpstr>
      <vt:lpstr>LES vastgesteld 17 juni 2025</vt:lpstr>
      <vt:lpstr>LES: 2 windturbines van 5,6 MW</vt:lpstr>
      <vt:lpstr>Windturbines langs N 11    &gt;    125 m hoog Windturbines in de LES       &gt;    240 m hoog</vt:lpstr>
      <vt:lpstr>5,6 MW Windturbine</vt:lpstr>
      <vt:lpstr>Rijnsaterwoude</vt:lpstr>
      <vt:lpstr>Wat wil de provincie?</vt:lpstr>
      <vt:lpstr>Provincie: 11 zoeklocaties  voor 67 windturbines</vt:lpstr>
      <vt:lpstr>Provincie: 3 zoeklocaties bij ons</vt:lpstr>
      <vt:lpstr>Windturbines op boerenerven</vt:lpstr>
      <vt:lpstr>Hoe verder met de Omgevingsvisie van de gemeente Kaag en Braassem?</vt:lpstr>
      <vt:lpstr>Hoe verder in de regio?</vt:lpstr>
      <vt:lpstr>  Hoe verder met Herziening 2025  Omgevingsbeleid Zuid-Holland? </vt:lpstr>
      <vt:lpstr>Conclusie</vt:lpstr>
      <vt:lpstr>Meer informatie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ALV dorpsraad Woubrugge 14 november 2025</dc:title>
  <dc:creator>Gebruiker</dc:creator>
  <cp:lastModifiedBy>Johan Forsch</cp:lastModifiedBy>
  <cp:revision>38</cp:revision>
  <dcterms:created xsi:type="dcterms:W3CDTF">2025-10-25T13:57:46Z</dcterms:created>
  <dcterms:modified xsi:type="dcterms:W3CDTF">2025-11-16T10:55:13Z</dcterms:modified>
</cp:coreProperties>
</file>